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0" r:id="rId3"/>
    <p:sldId id="323" r:id="rId4"/>
    <p:sldId id="334" r:id="rId5"/>
    <p:sldId id="322" r:id="rId6"/>
    <p:sldId id="324" r:id="rId7"/>
    <p:sldId id="325" r:id="rId8"/>
    <p:sldId id="330" r:id="rId9"/>
    <p:sldId id="331" r:id="rId10"/>
    <p:sldId id="333" r:id="rId11"/>
    <p:sldId id="315" r:id="rId12"/>
    <p:sldId id="332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3979" autoAdjust="0"/>
  </p:normalViewPr>
  <p:slideViewPr>
    <p:cSldViewPr snapToGrid="0">
      <p:cViewPr varScale="1">
        <p:scale>
          <a:sx n="66" d="100"/>
          <a:sy n="66" d="100"/>
        </p:scale>
        <p:origin x="9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4E614-53DF-4946-9FDB-5075153784E9}" type="datetimeFigureOut">
              <a:rPr lang="en-IN" smtClean="0"/>
              <a:t>12-04-2017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9B64C-3038-4D3C-ABB3-36021A0ECC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0DE37-FBCF-43F4-944A-B385B6124A16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E028B-A077-4A5D-9F3B-07C303F72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8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The top concern of councillors over the past 5 years has been “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E028B-A077-4A5D-9F3B-07C303F72A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79FB-D1DD-49E1-9EFA-C2DDE4DAF230}" type="datetime1">
              <a:rPr lang="en-IN" smtClean="0"/>
              <a:t>12-04-2017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470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27AE-F65F-40C9-B79C-EB3B7C90A9D2}" type="datetime1">
              <a:rPr lang="en-IN" smtClean="0"/>
              <a:t>12-04-2017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52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BBA1-2591-4537-8832-FC88484BF4EC}" type="datetime1">
              <a:rPr lang="en-IN" smtClean="0"/>
              <a:t>12-04-2017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368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AD3D-0EF1-4CE3-B1F1-0C3F49E02A1D}" type="datetime1">
              <a:rPr lang="en-IN" smtClean="0"/>
              <a:t>12-04-2017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12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0952-6595-4391-8715-175372E14BE6}" type="datetime1">
              <a:rPr lang="en-IN" smtClean="0"/>
              <a:t>12-04-2017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718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EEF6-0518-4566-B3D7-C867450CC08D}" type="datetime1">
              <a:rPr lang="en-IN" smtClean="0"/>
              <a:t>12-04-2017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660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82A3-6F9A-471D-B139-2A06F6335CBB}" type="datetime1">
              <a:rPr lang="en-IN" smtClean="0"/>
              <a:t>12-04-2017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80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544E-3132-472F-92EB-8B7994C63DFB}" type="datetime1">
              <a:rPr lang="en-IN" smtClean="0"/>
              <a:t>12-04-2017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001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1AA21-7F30-4561-92EB-324E19C4351C}" type="datetime1">
              <a:rPr lang="en-IN" smtClean="0"/>
              <a:t>12-04-2017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442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4D48-31D8-4B69-9FAD-D2CD2875E0F5}" type="datetime1">
              <a:rPr lang="en-IN" smtClean="0"/>
              <a:t>12-04-2017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52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BF70-3ADE-4A59-8B6D-622D284C902E}" type="datetime1">
              <a:rPr lang="en-IN" smtClean="0"/>
              <a:t>12-04-2017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96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58E7-6C03-423B-89BC-D334EE112044}" type="datetime1">
              <a:rPr lang="en-IN" smtClean="0"/>
              <a:t>12-04-2017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A1C2C-7BDA-4272-BE31-14302BC13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935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249" y="2705101"/>
            <a:ext cx="9334501" cy="2705100"/>
          </a:xfrm>
        </p:spPr>
        <p:txBody>
          <a:bodyPr>
            <a:normAutofit fontScale="90000"/>
          </a:bodyPr>
          <a:lstStyle/>
          <a:p>
            <a:r>
              <a:rPr lang="en-IN" sz="3100" b="1" dirty="0"/>
              <a:t/>
            </a:r>
            <a:br>
              <a:rPr lang="en-IN" sz="3100" b="1" dirty="0"/>
            </a:br>
            <a:r>
              <a:rPr lang="en-IN" sz="3100" b="1" dirty="0"/>
              <a:t/>
            </a:r>
            <a:br>
              <a:rPr lang="en-IN" sz="3100" b="1" dirty="0"/>
            </a:br>
            <a:r>
              <a:rPr lang="en-IN" sz="3100" b="1" dirty="0"/>
              <a:t>Report on Civic Issues Registered by Citizens and Deliberations done by Municipal Councillors in Mumbai</a:t>
            </a:r>
            <a:r>
              <a:rPr lang="en-IN" sz="3100" dirty="0"/>
              <a:t/>
            </a:r>
            <a:br>
              <a:rPr lang="en-IN" sz="3100" dirty="0"/>
            </a:br>
            <a:r>
              <a:rPr lang="en-IN" sz="3100" b="1" dirty="0"/>
              <a:t>(</a:t>
            </a:r>
            <a:r>
              <a:rPr lang="en-IN" sz="3100" b="1"/>
              <a:t>March 2012 </a:t>
            </a:r>
            <a:r>
              <a:rPr lang="en-IN" sz="3100" b="1" dirty="0"/>
              <a:t>to December 2016)</a:t>
            </a:r>
            <a:r>
              <a:rPr lang="en-IN" sz="3100" dirty="0"/>
              <a:t/>
            </a:r>
            <a:br>
              <a:rPr lang="en-IN" sz="3100" dirty="0"/>
            </a:br>
            <a:r>
              <a:rPr lang="en-IN" b="1" dirty="0"/>
              <a:t> </a:t>
            </a:r>
            <a:r>
              <a:rPr lang="en-IN" dirty="0"/>
              <a:t/>
            </a:r>
            <a:br>
              <a:rPr lang="en-IN" dirty="0"/>
            </a:br>
            <a:r>
              <a:rPr lang="en-IN" sz="3100" b="1" dirty="0"/>
              <a:t>April 2017</a:t>
            </a:r>
            <a:r>
              <a:rPr lang="en-IN" sz="3100" dirty="0"/>
              <a:t/>
            </a:r>
            <a:br>
              <a:rPr lang="en-IN" sz="3100" dirty="0"/>
            </a:br>
            <a:endParaRPr lang="en-IN" sz="3100" b="1" dirty="0"/>
          </a:p>
        </p:txBody>
      </p:sp>
      <p:pic>
        <p:nvPicPr>
          <p:cNvPr id="15" name="Picture 14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1387" y="391318"/>
            <a:ext cx="2670224" cy="18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1</a:t>
            </a:fld>
            <a:endParaRPr lang="en-IN"/>
          </a:p>
        </p:txBody>
      </p:sp>
      <p:pic>
        <p:nvPicPr>
          <p:cNvPr id="5" name="Picture 4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0870" y="138633"/>
            <a:ext cx="1030313" cy="8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77" y="-1779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 smtClean="0"/>
              <a:t>Issues raised by </a:t>
            </a:r>
            <a:r>
              <a:rPr lang="en-IN" sz="2800" b="1" dirty="0"/>
              <a:t>councillors </a:t>
            </a:r>
            <a:r>
              <a:rPr lang="en-IN" sz="2800" b="1" dirty="0" smtClean="0"/>
              <a:t>in </a:t>
            </a:r>
            <a:r>
              <a:rPr lang="en-IN" sz="2800" b="1" dirty="0"/>
              <a:t>ward </a:t>
            </a:r>
            <a:r>
              <a:rPr lang="en-IN" sz="2800" b="1" dirty="0" smtClean="0"/>
              <a:t>committee (March 2012 to Dec 2016)</a:t>
            </a:r>
            <a:endParaRPr lang="en-IN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44526" y="6400800"/>
            <a:ext cx="2743200" cy="365125"/>
          </a:xfrm>
        </p:spPr>
        <p:txBody>
          <a:bodyPr/>
          <a:lstStyle/>
          <a:p>
            <a:fld id="{FAEA1C2C-7BDA-4272-BE31-14302BC135C8}" type="slidenum">
              <a:rPr lang="en-IN" smtClean="0"/>
              <a:t>10</a:t>
            </a:fld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9266610" y="1300273"/>
            <a:ext cx="2603835" cy="48013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3" indent="-285753" algn="ctr">
              <a:buFont typeface="Arial" panose="020B0604020202020204" pitchFamily="34" charset="0"/>
              <a:buChar char="•"/>
            </a:pPr>
            <a:r>
              <a:rPr lang="en-IN" b="1" dirty="0" smtClean="0"/>
              <a:t>Total question raised: 5742</a:t>
            </a:r>
          </a:p>
          <a:p>
            <a:pPr algn="ctr"/>
            <a:endParaRPr lang="en-IN" b="1" dirty="0" smtClean="0"/>
          </a:p>
          <a:p>
            <a:pPr marL="285753" indent="-285753" algn="ctr">
              <a:buFont typeface="Arial" panose="020B0604020202020204" pitchFamily="34" charset="0"/>
              <a:buChar char="•"/>
            </a:pPr>
            <a:r>
              <a:rPr lang="en-IN" b="1" dirty="0" smtClean="0"/>
              <a:t>Questions on Naming/ renaming of roads/</a:t>
            </a:r>
            <a:r>
              <a:rPr lang="en-IN" b="1" dirty="0" err="1" smtClean="0"/>
              <a:t>Chowks</a:t>
            </a:r>
            <a:r>
              <a:rPr lang="en-IN" b="1" dirty="0" smtClean="0"/>
              <a:t>:            1 out of every 6        i.e. 933</a:t>
            </a:r>
          </a:p>
          <a:p>
            <a:pPr algn="ctr"/>
            <a:endParaRPr lang="en-IN" b="1" dirty="0" smtClean="0"/>
          </a:p>
          <a:p>
            <a:pPr marL="285753" indent="-285753" algn="ctr">
              <a:buFont typeface="Arial" panose="020B0604020202020204" pitchFamily="34" charset="0"/>
              <a:buChar char="•"/>
            </a:pPr>
            <a:r>
              <a:rPr lang="en-IN" b="1" dirty="0" smtClean="0"/>
              <a:t>Questions on Health:                      1 out of 52                  i.e. 111</a:t>
            </a:r>
          </a:p>
          <a:p>
            <a:pPr algn="ctr"/>
            <a:endParaRPr lang="en-IN" b="1" dirty="0" smtClean="0"/>
          </a:p>
          <a:p>
            <a:pPr marL="285753" indent="-285753" algn="ctr">
              <a:buFont typeface="Arial" panose="020B0604020202020204" pitchFamily="34" charset="0"/>
              <a:buChar char="•"/>
            </a:pPr>
            <a:r>
              <a:rPr lang="en-IN" b="1" dirty="0" smtClean="0"/>
              <a:t>Question  on Education:                    1 out of 46                 i.e. 125</a:t>
            </a:r>
          </a:p>
        </p:txBody>
      </p:sp>
      <p:sp>
        <p:nvSpPr>
          <p:cNvPr id="8" name="Rectangle 7"/>
          <p:cNvSpPr/>
          <p:nvPr/>
        </p:nvSpPr>
        <p:spPr>
          <a:xfrm>
            <a:off x="9095874" y="966788"/>
            <a:ext cx="2945309" cy="5599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 descr="\\Backupserver\d drive\official_backup_priyanka\Admin\logo\praja new 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95934" y="74835"/>
            <a:ext cx="1030313" cy="8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26" y="1031897"/>
            <a:ext cx="8373918" cy="5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2" y="-1000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 smtClean="0"/>
              <a:t>Devices used for raising questions (Jan to Dec 2016)</a:t>
            </a:r>
            <a:endParaRPr lang="en-IN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72799" y="6356351"/>
            <a:ext cx="381001" cy="457742"/>
          </a:xfrm>
        </p:spPr>
        <p:txBody>
          <a:bodyPr/>
          <a:lstStyle/>
          <a:p>
            <a:fld id="{FAEA1C2C-7BDA-4272-BE31-14302BC135C8}" type="slidenum">
              <a:rPr lang="en-IN" smtClean="0"/>
              <a:t>11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9667876" y="2005263"/>
            <a:ext cx="2283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Out of 351 agenda raised questions 263 were on renaming, thus only 88 were on any other issue.</a:t>
            </a:r>
            <a:endParaRPr lang="en-IN" sz="2000" dirty="0"/>
          </a:p>
        </p:txBody>
      </p:sp>
      <p:pic>
        <p:nvPicPr>
          <p:cNvPr id="9" name="Picture 8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3164" y="26339"/>
            <a:ext cx="1030313" cy="8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0" y="963561"/>
            <a:ext cx="9291484" cy="5643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4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/>
              <a:t>Comparison of the average days taken to answer Point of Order questions in the Ward Committees from 2012 to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72799" y="6356351"/>
            <a:ext cx="381001" cy="457742"/>
          </a:xfrm>
        </p:spPr>
        <p:txBody>
          <a:bodyPr/>
          <a:lstStyle/>
          <a:p>
            <a:fld id="{FAEA1C2C-7BDA-4272-BE31-14302BC135C8}" type="slidenum">
              <a:rPr lang="en-IN" smtClean="0"/>
              <a:t>12</a:t>
            </a:fld>
            <a:endParaRPr lang="en-IN"/>
          </a:p>
        </p:txBody>
      </p:sp>
      <p:pic>
        <p:nvPicPr>
          <p:cNvPr id="9" name="Picture 8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3164" y="26339"/>
            <a:ext cx="1030313" cy="8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33" y="1325563"/>
            <a:ext cx="7894321" cy="5175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9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632" y="1279106"/>
            <a:ext cx="10515600" cy="4351338"/>
          </a:xfrm>
        </p:spPr>
        <p:txBody>
          <a:bodyPr anchor="ctr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400" dirty="0" smtClean="0"/>
              <a:t>Complaints </a:t>
            </a:r>
            <a:r>
              <a:rPr lang="en-IN" sz="2400" dirty="0" err="1" smtClean="0"/>
              <a:t>Redressal</a:t>
            </a:r>
            <a:r>
              <a:rPr lang="en-IN" sz="2400" dirty="0" smtClean="0"/>
              <a:t> Mechanism should be: Respond in time-bound manner, User friendly and Promoted amongst citizens.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An essential for a efficient complaint system is citizen feedback – which is missing currently and needs to be bought in through complaint audits.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Administration and Councillors should use data to predict chronic wards and create a road map to resolve issues before they become crises.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Councillors should actively participate in the ward committee meetings to get effective </a:t>
            </a:r>
            <a:r>
              <a:rPr lang="en-IN" sz="2400" dirty="0" err="1" smtClean="0"/>
              <a:t>redressal</a:t>
            </a:r>
            <a:r>
              <a:rPr lang="en-IN" sz="2400" dirty="0" smtClean="0"/>
              <a:t> to civic issues in real time and strengthen the decentralisation principle for bringing efficacy in the service delivery of the corporation,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-70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What Needs to be done</a:t>
            </a:r>
            <a:endParaRPr lang="en-IN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13</a:t>
            </a:fld>
            <a:endParaRPr lang="en-IN"/>
          </a:p>
        </p:txBody>
      </p:sp>
      <p:pic>
        <p:nvPicPr>
          <p:cNvPr id="5" name="Picture 4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5466" y="5406"/>
            <a:ext cx="1030313" cy="8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3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028" y="1734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Tracking of Promises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2</a:t>
            </a:fld>
            <a:endParaRPr lang="en-I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53250"/>
              </p:ext>
            </p:extLst>
          </p:nvPr>
        </p:nvGraphicFramePr>
        <p:xfrm>
          <a:off x="838202" y="1572321"/>
          <a:ext cx="10625253" cy="34162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847621">
                  <a:extLst>
                    <a:ext uri="{9D8B030D-6E8A-4147-A177-3AD203B41FA5}">
                      <a16:colId xmlns:a16="http://schemas.microsoft.com/office/drawing/2014/main" val="3439158934"/>
                    </a:ext>
                  </a:extLst>
                </a:gridCol>
                <a:gridCol w="1194408">
                  <a:extLst>
                    <a:ext uri="{9D8B030D-6E8A-4147-A177-3AD203B41FA5}">
                      <a16:colId xmlns:a16="http://schemas.microsoft.com/office/drawing/2014/main" val="301062350"/>
                    </a:ext>
                  </a:extLst>
                </a:gridCol>
                <a:gridCol w="1194408">
                  <a:extLst>
                    <a:ext uri="{9D8B030D-6E8A-4147-A177-3AD203B41FA5}">
                      <a16:colId xmlns:a16="http://schemas.microsoft.com/office/drawing/2014/main" val="194484575"/>
                    </a:ext>
                  </a:extLst>
                </a:gridCol>
                <a:gridCol w="1194408">
                  <a:extLst>
                    <a:ext uri="{9D8B030D-6E8A-4147-A177-3AD203B41FA5}">
                      <a16:colId xmlns:a16="http://schemas.microsoft.com/office/drawing/2014/main" val="3568790914"/>
                    </a:ext>
                  </a:extLst>
                </a:gridCol>
                <a:gridCol w="1194408">
                  <a:extLst>
                    <a:ext uri="{9D8B030D-6E8A-4147-A177-3AD203B41FA5}">
                      <a16:colId xmlns:a16="http://schemas.microsoft.com/office/drawing/2014/main" val="3950210983"/>
                    </a:ext>
                  </a:extLst>
                </a:gridCol>
              </a:tblGrid>
              <a:tr h="55942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</a:rPr>
                        <a:t> 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</a:rPr>
                        <a:t>BJP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</a:rPr>
                        <a:t>SS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</a:rPr>
                        <a:t>INC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effectLst/>
                        </a:rPr>
                        <a:t>NCP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74972"/>
                  </a:ext>
                </a:extLst>
              </a:tr>
              <a:tr h="559420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 smtClean="0">
                          <a:effectLst/>
                        </a:rPr>
                        <a:t>Number </a:t>
                      </a:r>
                      <a:r>
                        <a:rPr lang="en-IN" sz="2000" u="none" strike="noStrike" dirty="0">
                          <a:effectLst/>
                        </a:rPr>
                        <a:t>of Councillors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/>
                        </a:rPr>
                        <a:t>31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/>
                        </a:rPr>
                        <a:t>75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/>
                        </a:rPr>
                        <a:t>52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effectLst/>
                        </a:rPr>
                        <a:t>13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9817059"/>
                  </a:ext>
                </a:extLst>
              </a:tr>
              <a:tr h="559420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</a:rPr>
                        <a:t>No. of main points in Manifesto 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>
                          <a:effectLst/>
                        </a:rPr>
                        <a:t>24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2</a:t>
                      </a:r>
                      <a:r>
                        <a:rPr lang="en-IN" sz="2000" u="none" strike="noStrike" dirty="0" smtClean="0">
                          <a:effectLst/>
                        </a:rPr>
                        <a:t>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2749285"/>
                  </a:ext>
                </a:extLst>
              </a:tr>
              <a:tr h="559420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</a:rPr>
                        <a:t>No. of sub points in Manifesto 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>
                          <a:effectLst/>
                        </a:rPr>
                        <a:t>242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39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62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>
                          <a:effectLst/>
                        </a:rPr>
                        <a:t>73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880980"/>
                  </a:ext>
                </a:extLst>
              </a:tr>
              <a:tr h="559420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</a:rPr>
                        <a:t>No. of issues raised according to </a:t>
                      </a:r>
                      <a:r>
                        <a:rPr lang="en-IN" sz="2000" u="none" strike="noStrike" dirty="0" smtClean="0">
                          <a:effectLst/>
                        </a:rPr>
                        <a:t>Manifesto (March</a:t>
                      </a:r>
                      <a:r>
                        <a:rPr lang="en-IN" sz="2000" u="none" strike="noStrike" baseline="0" dirty="0" smtClean="0">
                          <a:effectLst/>
                        </a:rPr>
                        <a:t> 2012 to March 2016)*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>
                          <a:effectLst/>
                        </a:rPr>
                        <a:t>1243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 smtClean="0">
                          <a:effectLst/>
                        </a:rPr>
                        <a:t>333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8641145"/>
                  </a:ext>
                </a:extLst>
              </a:tr>
              <a:tr h="559420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>
                          <a:effectLst/>
                        </a:rPr>
                        <a:t>Total questions </a:t>
                      </a:r>
                      <a:r>
                        <a:rPr lang="en-IN" sz="2000" u="none" strike="noStrike" dirty="0" smtClean="0">
                          <a:effectLst/>
                        </a:rPr>
                        <a:t>raised (March</a:t>
                      </a:r>
                      <a:r>
                        <a:rPr lang="en-IN" sz="2000" u="none" strike="noStrike" baseline="0" dirty="0" smtClean="0">
                          <a:effectLst/>
                        </a:rPr>
                        <a:t> 2012 to March 2016)</a:t>
                      </a:r>
                      <a:r>
                        <a:rPr lang="en-IN" sz="2000" u="none" strike="noStrike" dirty="0" smtClean="0">
                          <a:effectLst/>
                        </a:rPr>
                        <a:t>*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>
                          <a:effectLst/>
                        </a:rPr>
                        <a:t>1520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>
                          <a:effectLst/>
                        </a:rPr>
                        <a:t>3820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>
                          <a:effectLst/>
                        </a:rPr>
                        <a:t>2421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effectLst/>
                        </a:rPr>
                        <a:t>785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2154739"/>
                  </a:ext>
                </a:extLst>
              </a:tr>
            </a:tbl>
          </a:graphicData>
        </a:graphic>
      </p:graphicFrame>
      <p:pic>
        <p:nvPicPr>
          <p:cNvPr id="5" name="Picture 4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1687" y="10188"/>
            <a:ext cx="1030313" cy="8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8202" y="5118450"/>
            <a:ext cx="360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1400" dirty="0"/>
              <a:t>* Data includes issues raised in all committees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66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70166"/>
            <a:ext cx="10515600" cy="1056108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/>
              <a:t>Civic Complaints by Citizens in Mumbai during calendar years 2012 to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4279" y="6492875"/>
            <a:ext cx="2743200" cy="365125"/>
          </a:xfrm>
        </p:spPr>
        <p:txBody>
          <a:bodyPr/>
          <a:lstStyle/>
          <a:p>
            <a:fld id="{FAEA1C2C-7BDA-4272-BE31-14302BC135C8}" type="slidenum">
              <a:rPr lang="en-IN" smtClean="0"/>
              <a:t>3</a:t>
            </a:fld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822314"/>
              </p:ext>
            </p:extLst>
          </p:nvPr>
        </p:nvGraphicFramePr>
        <p:xfrm>
          <a:off x="387294" y="1083463"/>
          <a:ext cx="11356258" cy="5317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0823">
                  <a:extLst>
                    <a:ext uri="{9D8B030D-6E8A-4147-A177-3AD203B41FA5}">
                      <a16:colId xmlns:a16="http://schemas.microsoft.com/office/drawing/2014/main" val="706932096"/>
                    </a:ext>
                  </a:extLst>
                </a:gridCol>
                <a:gridCol w="1170878">
                  <a:extLst>
                    <a:ext uri="{9D8B030D-6E8A-4147-A177-3AD203B41FA5}">
                      <a16:colId xmlns:a16="http://schemas.microsoft.com/office/drawing/2014/main" val="3210496647"/>
                    </a:ext>
                  </a:extLst>
                </a:gridCol>
                <a:gridCol w="1126273">
                  <a:extLst>
                    <a:ext uri="{9D8B030D-6E8A-4147-A177-3AD203B41FA5}">
                      <a16:colId xmlns:a16="http://schemas.microsoft.com/office/drawing/2014/main" val="1365352967"/>
                    </a:ext>
                  </a:extLst>
                </a:gridCol>
                <a:gridCol w="1248937">
                  <a:extLst>
                    <a:ext uri="{9D8B030D-6E8A-4147-A177-3AD203B41FA5}">
                      <a16:colId xmlns:a16="http://schemas.microsoft.com/office/drawing/2014/main" val="3338818881"/>
                    </a:ext>
                  </a:extLst>
                </a:gridCol>
                <a:gridCol w="1081668">
                  <a:extLst>
                    <a:ext uri="{9D8B030D-6E8A-4147-A177-3AD203B41FA5}">
                      <a16:colId xmlns:a16="http://schemas.microsoft.com/office/drawing/2014/main" val="162822861"/>
                    </a:ext>
                  </a:extLst>
                </a:gridCol>
                <a:gridCol w="1170878">
                  <a:extLst>
                    <a:ext uri="{9D8B030D-6E8A-4147-A177-3AD203B41FA5}">
                      <a16:colId xmlns:a16="http://schemas.microsoft.com/office/drawing/2014/main" val="492529403"/>
                    </a:ext>
                  </a:extLst>
                </a:gridCol>
                <a:gridCol w="1216801">
                  <a:extLst>
                    <a:ext uri="{9D8B030D-6E8A-4147-A177-3AD203B41FA5}">
                      <a16:colId xmlns:a16="http://schemas.microsoft.com/office/drawing/2014/main" val="1844830711"/>
                    </a:ext>
                  </a:extLst>
                </a:gridCol>
              </a:tblGrid>
              <a:tr h="3885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Issues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Complaints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Increase from 2012 to 2016 </a:t>
                      </a:r>
                      <a:endParaRPr lang="en-IN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IN" sz="1400" b="1" u="none" strike="noStrike" dirty="0" smtClean="0">
                          <a:effectLst/>
                        </a:rPr>
                        <a:t>(</a:t>
                      </a:r>
                      <a:r>
                        <a:rPr lang="en-IN" sz="1400" b="1" u="none" strike="noStrike" dirty="0">
                          <a:effectLst/>
                        </a:rPr>
                        <a:t>in %)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568203"/>
                  </a:ext>
                </a:extLst>
              </a:tr>
              <a:tr h="23319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2012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2013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2014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2015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2016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86177"/>
                  </a:ext>
                </a:extLst>
              </a:tr>
              <a:tr h="240764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Roads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29,967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42,287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21,847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13,601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13,475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r>
                        <a:rPr lang="en-IN" sz="1400" u="none" strike="noStrike" dirty="0" smtClean="0">
                          <a:effectLst/>
                        </a:rPr>
                        <a:t>55%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841943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Buildings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19,155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21,125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17,339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14,999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16,257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r>
                        <a:rPr lang="en-IN" sz="1400" u="none" strike="noStrike" dirty="0" smtClean="0">
                          <a:effectLst/>
                        </a:rPr>
                        <a:t>15%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688705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Drainage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16,194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12,708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9,394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9,904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12,269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r>
                        <a:rPr lang="en-IN" sz="1400" u="none" strike="noStrike" dirty="0" smtClean="0">
                          <a:effectLst/>
                        </a:rPr>
                        <a:t>24%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792748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Water Supply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6,215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6,075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7,645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7,728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7,246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17%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532930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Solid Waste Management (SWM)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6,562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5,519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7,331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5,213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7,330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12%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852843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License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6,183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5,741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6,123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7,145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8,523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38%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046421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Pest control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3,123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3,495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5,048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4,364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6,078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95%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64412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Garden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1,269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1,468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1,595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1,307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1,658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31%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971768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Colony Officer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1,057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1,292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1,023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881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1,954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85%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636526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Storm Water Drainage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939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895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1,160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830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1,386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48%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932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Shop and Establishment (S &amp; E)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608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347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423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401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561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r>
                        <a:rPr lang="en-IN" sz="1400" u="none" strike="noStrike" dirty="0" smtClean="0">
                          <a:effectLst/>
                        </a:rPr>
                        <a:t>8%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460719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Medical Officer Health (MOH)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498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440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425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553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956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92%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563194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MCGM related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424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431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504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447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862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103%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599698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Estate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274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249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216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112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560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104%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782062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Toilet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148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177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257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159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290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96%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400039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Pollution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159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117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135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135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220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38%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66359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School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54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22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56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 smtClean="0">
                          <a:effectLst/>
                        </a:rPr>
                        <a:t>37%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143890"/>
                  </a:ext>
                </a:extLst>
              </a:tr>
              <a:tr h="23319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</a:rPr>
                        <a:t>Nuisance due to vagrants on municipal roads, footpaths, gardens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1,856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 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271"/>
                  </a:ext>
                </a:extLst>
              </a:tr>
              <a:tr h="270066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u="none" strike="noStrike" dirty="0">
                          <a:effectLst/>
                        </a:rPr>
                        <a:t>Mumbai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92,829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1,02,388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80,490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67,835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81,555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</a:rPr>
                        <a:t>-</a:t>
                      </a:r>
                      <a:r>
                        <a:rPr lang="en-IN" sz="1400" b="1" u="none" strike="noStrike" dirty="0" smtClean="0">
                          <a:effectLst/>
                        </a:rPr>
                        <a:t>12%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845444"/>
                  </a:ext>
                </a:extLst>
              </a:tr>
            </a:tbl>
          </a:graphicData>
        </a:graphic>
      </p:graphicFrame>
      <p:pic>
        <p:nvPicPr>
          <p:cNvPr id="6" name="Picture 5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1687" y="10188"/>
            <a:ext cx="1030313" cy="8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33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b="1" dirty="0"/>
              <a:t>Civic Complaints after adjusting for Potholes from Voice of Citizen App</a:t>
            </a:r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4</a:t>
            </a:fld>
            <a:endParaRPr lang="en-I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011552"/>
              </p:ext>
            </p:extLst>
          </p:nvPr>
        </p:nvGraphicFramePr>
        <p:xfrm>
          <a:off x="927411" y="1608075"/>
          <a:ext cx="10426390" cy="39493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38300">
                  <a:extLst>
                    <a:ext uri="{9D8B030D-6E8A-4147-A177-3AD203B41FA5}">
                      <a16:colId xmlns:a16="http://schemas.microsoft.com/office/drawing/2014/main" val="3102651672"/>
                    </a:ext>
                  </a:extLst>
                </a:gridCol>
                <a:gridCol w="803317">
                  <a:extLst>
                    <a:ext uri="{9D8B030D-6E8A-4147-A177-3AD203B41FA5}">
                      <a16:colId xmlns:a16="http://schemas.microsoft.com/office/drawing/2014/main" val="1114545802"/>
                    </a:ext>
                  </a:extLst>
                </a:gridCol>
                <a:gridCol w="803317">
                  <a:extLst>
                    <a:ext uri="{9D8B030D-6E8A-4147-A177-3AD203B41FA5}">
                      <a16:colId xmlns:a16="http://schemas.microsoft.com/office/drawing/2014/main" val="3170450373"/>
                    </a:ext>
                  </a:extLst>
                </a:gridCol>
                <a:gridCol w="803317">
                  <a:extLst>
                    <a:ext uri="{9D8B030D-6E8A-4147-A177-3AD203B41FA5}">
                      <a16:colId xmlns:a16="http://schemas.microsoft.com/office/drawing/2014/main" val="3263479392"/>
                    </a:ext>
                  </a:extLst>
                </a:gridCol>
                <a:gridCol w="803317">
                  <a:extLst>
                    <a:ext uri="{9D8B030D-6E8A-4147-A177-3AD203B41FA5}">
                      <a16:colId xmlns:a16="http://schemas.microsoft.com/office/drawing/2014/main" val="3882929720"/>
                    </a:ext>
                  </a:extLst>
                </a:gridCol>
                <a:gridCol w="803317">
                  <a:extLst>
                    <a:ext uri="{9D8B030D-6E8A-4147-A177-3AD203B41FA5}">
                      <a16:colId xmlns:a16="http://schemas.microsoft.com/office/drawing/2014/main" val="618517910"/>
                    </a:ext>
                  </a:extLst>
                </a:gridCol>
                <a:gridCol w="1171505">
                  <a:extLst>
                    <a:ext uri="{9D8B030D-6E8A-4147-A177-3AD203B41FA5}">
                      <a16:colId xmlns:a16="http://schemas.microsoft.com/office/drawing/2014/main" val="558851511"/>
                    </a:ext>
                  </a:extLst>
                </a:gridCol>
              </a:tblGrid>
              <a:tr h="6174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Issues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Complaints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>
                          <a:effectLst/>
                        </a:rPr>
                        <a:t>Increase from 2012 to 2016 (in %)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078049"/>
                  </a:ext>
                </a:extLst>
              </a:tr>
              <a:tr h="72953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2012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2013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2014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2015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2016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517009"/>
                  </a:ext>
                </a:extLst>
              </a:tr>
              <a:tr h="490654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 smtClean="0">
                          <a:effectLst/>
                        </a:rPr>
                        <a:t> Roads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29967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</a:rPr>
                        <a:t>42287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21847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13601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11" rtl="0" eaLnBrk="1" fontAlgn="b" latinLnBrk="0" hangingPunct="1"/>
                      <a:r>
                        <a:rPr lang="en-I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11" rtl="0" eaLnBrk="1" fontAlgn="b" latinLnBrk="0" hangingPunct="1"/>
                      <a:r>
                        <a:rPr lang="en-IN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-55%</a:t>
                      </a:r>
                      <a:endParaRPr lang="en-I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7021414"/>
                  </a:ext>
                </a:extLst>
              </a:tr>
              <a:tr h="49065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 smtClean="0">
                          <a:effectLst/>
                        </a:rPr>
                        <a:t> Less </a:t>
                      </a:r>
                      <a:r>
                        <a:rPr lang="en-IN" sz="1600" u="none" strike="noStrike" dirty="0">
                          <a:effectLst/>
                        </a:rPr>
                        <a:t>Potholes (Voice of Citizen)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24414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</a:rPr>
                        <a:t>36475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</a:rPr>
                        <a:t>13743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5925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11" rtl="0" eaLnBrk="1" fontAlgn="b" latinLnBrk="0" hangingPunct="1"/>
                      <a:r>
                        <a:rPr lang="en-I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082781"/>
                  </a:ext>
                </a:extLst>
              </a:tr>
              <a:tr h="501805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 smtClean="0">
                          <a:effectLst/>
                        </a:rPr>
                        <a:t> (</a:t>
                      </a:r>
                      <a:r>
                        <a:rPr lang="en-IN" sz="1600" u="none" strike="noStrike" dirty="0">
                          <a:effectLst/>
                        </a:rPr>
                        <a:t>A)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</a:rPr>
                        <a:t>5553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5812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8104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7676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13475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11" rtl="0" eaLnBrk="1" fontAlgn="b" latinLnBrk="0" hangingPunct="1"/>
                      <a:r>
                        <a:rPr lang="en-IN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143%</a:t>
                      </a:r>
                      <a:endParaRPr lang="en-I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4321677"/>
                  </a:ext>
                </a:extLst>
              </a:tr>
              <a:tr h="501805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 smtClean="0">
                          <a:effectLst/>
                        </a:rPr>
                        <a:t> Other </a:t>
                      </a:r>
                      <a:r>
                        <a:rPr lang="en-IN" sz="1600" u="none" strike="noStrike" dirty="0">
                          <a:effectLst/>
                        </a:rPr>
                        <a:t>Complaints (B)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</a:rPr>
                        <a:t>62,862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</a:rPr>
                        <a:t>60,101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58,643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>
                          <a:effectLst/>
                        </a:rPr>
                        <a:t>54,234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>
                          <a:effectLst/>
                        </a:rPr>
                        <a:t>68,080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11" rtl="0" eaLnBrk="1" fontAlgn="b" latinLnBrk="0" hangingPunct="1"/>
                      <a:r>
                        <a:rPr lang="en-IN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I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6495352"/>
                  </a:ext>
                </a:extLst>
              </a:tr>
              <a:tr h="61746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Total Complaints (A+B)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68415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65913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66747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61910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81555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 smtClean="0">
                          <a:effectLst/>
                        </a:rPr>
                        <a:t>19%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170745"/>
                  </a:ext>
                </a:extLst>
              </a:tr>
            </a:tbl>
          </a:graphicData>
        </a:graphic>
      </p:graphicFrame>
      <p:pic>
        <p:nvPicPr>
          <p:cNvPr id="6" name="Picture 5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1687" y="10188"/>
            <a:ext cx="1030313" cy="8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437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5</a:t>
            </a:fld>
            <a:endParaRPr lang="en-IN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7" y="129590"/>
            <a:ext cx="10509863" cy="6571800"/>
          </a:xfrm>
        </p:spPr>
      </p:pic>
      <p:pic>
        <p:nvPicPr>
          <p:cNvPr id="7" name="Picture 6" descr="\\Backupserver\d drive\official_backup_priyanka\Admin\logo\praja new 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1687" y="110547"/>
            <a:ext cx="1030313" cy="8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48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7868"/>
            <a:ext cx="10515600" cy="1007165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/>
              <a:t>Category-wise of Complaints escalated in the year 2016</a:t>
            </a:r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8750" y="6356351"/>
            <a:ext cx="2743200" cy="365125"/>
          </a:xfrm>
        </p:spPr>
        <p:txBody>
          <a:bodyPr/>
          <a:lstStyle/>
          <a:p>
            <a:fld id="{FAEA1C2C-7BDA-4272-BE31-14302BC135C8}" type="slidenum">
              <a:rPr lang="en-IN" smtClean="0"/>
              <a:t>6</a:t>
            </a:fld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94936"/>
              </p:ext>
            </p:extLst>
          </p:nvPr>
        </p:nvGraphicFramePr>
        <p:xfrm>
          <a:off x="525394" y="928786"/>
          <a:ext cx="11059429" cy="5779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1953">
                  <a:extLst>
                    <a:ext uri="{9D8B030D-6E8A-4147-A177-3AD203B41FA5}">
                      <a16:colId xmlns:a16="http://schemas.microsoft.com/office/drawing/2014/main" val="192848349"/>
                    </a:ext>
                  </a:extLst>
                </a:gridCol>
                <a:gridCol w="1353897">
                  <a:extLst>
                    <a:ext uri="{9D8B030D-6E8A-4147-A177-3AD203B41FA5}">
                      <a16:colId xmlns:a16="http://schemas.microsoft.com/office/drawing/2014/main" val="2246466624"/>
                    </a:ext>
                  </a:extLst>
                </a:gridCol>
                <a:gridCol w="1506548">
                  <a:extLst>
                    <a:ext uri="{9D8B030D-6E8A-4147-A177-3AD203B41FA5}">
                      <a16:colId xmlns:a16="http://schemas.microsoft.com/office/drawing/2014/main" val="1158100483"/>
                    </a:ext>
                  </a:extLst>
                </a:gridCol>
                <a:gridCol w="1517959">
                  <a:extLst>
                    <a:ext uri="{9D8B030D-6E8A-4147-A177-3AD203B41FA5}">
                      <a16:colId xmlns:a16="http://schemas.microsoft.com/office/drawing/2014/main" val="2439389852"/>
                    </a:ext>
                  </a:extLst>
                </a:gridCol>
                <a:gridCol w="1609268">
                  <a:extLst>
                    <a:ext uri="{9D8B030D-6E8A-4147-A177-3AD203B41FA5}">
                      <a16:colId xmlns:a16="http://schemas.microsoft.com/office/drawing/2014/main" val="1281344868"/>
                    </a:ext>
                  </a:extLst>
                </a:gridCol>
                <a:gridCol w="1209804">
                  <a:extLst>
                    <a:ext uri="{9D8B030D-6E8A-4147-A177-3AD203B41FA5}">
                      <a16:colId xmlns:a16="http://schemas.microsoft.com/office/drawing/2014/main" val="3518922283"/>
                    </a:ext>
                  </a:extLst>
                </a:gridCol>
              </a:tblGrid>
              <a:tr h="2978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Complaint Type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Total Complaints Received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chemeClr val="tx1"/>
                          </a:solidFill>
                          <a:effectLst/>
                        </a:rPr>
                        <a:t>Escalated Complaints</a:t>
                      </a:r>
                      <a:endParaRPr lang="en-IN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280474"/>
                  </a:ext>
                </a:extLst>
              </a:tr>
              <a:tr h="68311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Level I</a:t>
                      </a:r>
                      <a:b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(AMC/Chief Engineer)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Level II (DMC)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Level III</a:t>
                      </a:r>
                      <a:b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(Add.  MC)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Level IV</a:t>
                      </a:r>
                      <a:b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(MC)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82210"/>
                  </a:ext>
                </a:extLst>
              </a:tr>
              <a:tr h="200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Roads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13,475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2,614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2,613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2,612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2,612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148315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Buildings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16,257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4,392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4,392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4,392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4,273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240218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Drainage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12,269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1,855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1,855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1,855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smtClean="0">
                          <a:solidFill>
                            <a:schemeClr val="tx1"/>
                          </a:solidFill>
                          <a:effectLst/>
                        </a:rPr>
                        <a:t>1,844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448184"/>
                  </a:ext>
                </a:extLst>
              </a:tr>
              <a:tr h="17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>
                          <a:solidFill>
                            <a:schemeClr val="tx1"/>
                          </a:solidFill>
                          <a:effectLst/>
                        </a:rPr>
                        <a:t>Water Supply</a:t>
                      </a:r>
                      <a:endParaRPr lang="en-IN" sz="13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7,246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198408"/>
                  </a:ext>
                </a:extLst>
              </a:tr>
              <a:tr h="17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Solid Waste Management (SWM)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7,330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875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875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875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875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977047"/>
                  </a:ext>
                </a:extLst>
              </a:tr>
              <a:tr h="17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License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8,523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739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739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739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739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423186"/>
                  </a:ext>
                </a:extLst>
              </a:tr>
              <a:tr h="17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Pest control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6,078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062604"/>
                  </a:ext>
                </a:extLst>
              </a:tr>
              <a:tr h="17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Garden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1,658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567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567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566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566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241029"/>
                  </a:ext>
                </a:extLst>
              </a:tr>
              <a:tr h="17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>
                          <a:solidFill>
                            <a:schemeClr val="tx1"/>
                          </a:solidFill>
                          <a:effectLst/>
                        </a:rPr>
                        <a:t>Colony Officer</a:t>
                      </a:r>
                      <a:endParaRPr lang="en-IN" sz="13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1,954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804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804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804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804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65520"/>
                  </a:ext>
                </a:extLst>
              </a:tr>
              <a:tr h="17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Storm Water Drainage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1,386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228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536299"/>
                  </a:ext>
                </a:extLst>
              </a:tr>
              <a:tr h="17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>
                          <a:solidFill>
                            <a:schemeClr val="tx1"/>
                          </a:solidFill>
                          <a:effectLst/>
                        </a:rPr>
                        <a:t>Shop and Establishment</a:t>
                      </a:r>
                      <a:endParaRPr lang="en-IN" sz="13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561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66178"/>
                  </a:ext>
                </a:extLst>
              </a:tr>
              <a:tr h="17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Medical Officer Health (MOH)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956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137"/>
                  </a:ext>
                </a:extLst>
              </a:tr>
              <a:tr h="17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MCGM Related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862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763972"/>
                  </a:ext>
                </a:extLst>
              </a:tr>
              <a:tr h="17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Estate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560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812710"/>
                  </a:ext>
                </a:extLst>
              </a:tr>
              <a:tr h="17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Toilet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290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192242"/>
                  </a:ext>
                </a:extLst>
              </a:tr>
              <a:tr h="17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Pollution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631637"/>
                  </a:ext>
                </a:extLst>
              </a:tr>
              <a:tr h="178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School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205476"/>
                  </a:ext>
                </a:extLst>
              </a:tr>
              <a:tr h="269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Nuisance due to vagrants on municipal roads, footpaths, gardens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 smtClean="0">
                          <a:solidFill>
                            <a:schemeClr val="tx1"/>
                          </a:solidFill>
                          <a:effectLst/>
                        </a:rPr>
                        <a:t>1,856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686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686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686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686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94416"/>
                  </a:ext>
                </a:extLst>
              </a:tr>
              <a:tr h="241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81,555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13,713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13,712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13,710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smtClean="0">
                          <a:solidFill>
                            <a:schemeClr val="tx1"/>
                          </a:solidFill>
                          <a:effectLst/>
                        </a:rPr>
                        <a:t>13,578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416572"/>
                  </a:ext>
                </a:extLst>
              </a:tr>
              <a:tr h="178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In (%)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3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IN" sz="13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IN" sz="13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12" marR="51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799613"/>
                  </a:ext>
                </a:extLst>
              </a:tr>
            </a:tbl>
          </a:graphicData>
        </a:graphic>
      </p:graphicFrame>
      <p:pic>
        <p:nvPicPr>
          <p:cNvPr id="5" name="Picture 4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1687" y="10188"/>
            <a:ext cx="1030313" cy="8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07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603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/>
              <a:t>Analysis of complaints attended (closed) in comparison with days mentioned in MCGM’s Citizen Charter</a:t>
            </a:r>
            <a:endParaRPr lang="en-IN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35431" y="6354332"/>
            <a:ext cx="2743200" cy="365125"/>
          </a:xfrm>
        </p:spPr>
        <p:txBody>
          <a:bodyPr/>
          <a:lstStyle/>
          <a:p>
            <a:fld id="{FAEA1C2C-7BDA-4272-BE31-14302BC135C8}" type="slidenum">
              <a:rPr lang="en-IN" smtClean="0"/>
              <a:t>7</a:t>
            </a:fld>
            <a:endParaRPr lang="en-I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95949"/>
              </p:ext>
            </p:extLst>
          </p:nvPr>
        </p:nvGraphicFramePr>
        <p:xfrm>
          <a:off x="884667" y="1176507"/>
          <a:ext cx="10431402" cy="5629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12943">
                  <a:extLst>
                    <a:ext uri="{9D8B030D-6E8A-4147-A177-3AD203B41FA5}">
                      <a16:colId xmlns:a16="http://schemas.microsoft.com/office/drawing/2014/main" val="3729181986"/>
                    </a:ext>
                  </a:extLst>
                </a:gridCol>
                <a:gridCol w="1374859">
                  <a:extLst>
                    <a:ext uri="{9D8B030D-6E8A-4147-A177-3AD203B41FA5}">
                      <a16:colId xmlns:a16="http://schemas.microsoft.com/office/drawing/2014/main" val="3076371340"/>
                    </a:ext>
                  </a:extLst>
                </a:gridCol>
                <a:gridCol w="920050">
                  <a:extLst>
                    <a:ext uri="{9D8B030D-6E8A-4147-A177-3AD203B41FA5}">
                      <a16:colId xmlns:a16="http://schemas.microsoft.com/office/drawing/2014/main" val="2183863792"/>
                    </a:ext>
                  </a:extLst>
                </a:gridCol>
                <a:gridCol w="1007673">
                  <a:extLst>
                    <a:ext uri="{9D8B030D-6E8A-4147-A177-3AD203B41FA5}">
                      <a16:colId xmlns:a16="http://schemas.microsoft.com/office/drawing/2014/main" val="3546515840"/>
                    </a:ext>
                  </a:extLst>
                </a:gridCol>
                <a:gridCol w="915877">
                  <a:extLst>
                    <a:ext uri="{9D8B030D-6E8A-4147-A177-3AD203B41FA5}">
                      <a16:colId xmlns:a16="http://schemas.microsoft.com/office/drawing/2014/main" val="283529000"/>
                    </a:ext>
                  </a:extLst>
                </a:gridCol>
              </a:tblGrid>
              <a:tr h="2954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Issues/Sub-issues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To resolved as per Citizens' Charter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Actual time taken to resolve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855593"/>
                  </a:ext>
                </a:extLst>
              </a:tr>
              <a:tr h="2676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334664"/>
                  </a:ext>
                </a:extLst>
              </a:tr>
              <a:tr h="20345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Drainage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641144"/>
                  </a:ext>
                </a:extLst>
              </a:tr>
              <a:tr h="223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Drainage Chokes and Blockages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610195"/>
                  </a:ext>
                </a:extLst>
              </a:tr>
              <a:tr h="2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Overflowing drains or manholes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244720"/>
                  </a:ext>
                </a:extLst>
              </a:tr>
              <a:tr h="2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Odour ( Foul Smell ) from Drains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320865"/>
                  </a:ext>
                </a:extLst>
              </a:tr>
              <a:tr h="2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Replacement of Missing / Damaged Manhole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947337"/>
                  </a:ext>
                </a:extLst>
              </a:tr>
              <a:tr h="2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Raising of Manhole ( except in Monsoon )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508196"/>
                  </a:ext>
                </a:extLst>
              </a:tr>
              <a:tr h="2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Cleaning of septic tank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400333"/>
                  </a:ext>
                </a:extLst>
              </a:tr>
              <a:tr h="2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Repairs to pipe sewers/main sewers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927910"/>
                  </a:ext>
                </a:extLst>
              </a:tr>
              <a:tr h="20867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Water Supply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102654"/>
                  </a:ext>
                </a:extLst>
              </a:tr>
              <a:tr h="2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Contaminated Water Supply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971089"/>
                  </a:ext>
                </a:extLst>
              </a:tr>
              <a:tr h="2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Leaks in Water Lines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251266"/>
                  </a:ext>
                </a:extLst>
              </a:tr>
              <a:tr h="2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Shortage of Water Supply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913354"/>
                  </a:ext>
                </a:extLst>
              </a:tr>
              <a:tr h="2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Burst Water Main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671128"/>
                  </a:ext>
                </a:extLst>
              </a:tr>
              <a:tr h="25049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Solid Waste Management (SWM)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762302"/>
                  </a:ext>
                </a:extLst>
              </a:tr>
              <a:tr h="211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Garbage not lifted - Co-authorised Point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739871"/>
                  </a:ext>
                </a:extLst>
              </a:tr>
              <a:tr h="2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Collection point not attended properly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298138"/>
                  </a:ext>
                </a:extLst>
              </a:tr>
              <a:tr h="2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Garbage lorry not reported for service/ Lorry not covered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025780"/>
                  </a:ext>
                </a:extLst>
              </a:tr>
              <a:tr h="2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Providing/removing/replacing dustbins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89328"/>
                  </a:ext>
                </a:extLst>
              </a:tr>
              <a:tr h="2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Sweeping of road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418772"/>
                  </a:ext>
                </a:extLst>
              </a:tr>
              <a:tr h="20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Removal of Dead Animals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497026"/>
                  </a:ext>
                </a:extLst>
              </a:tr>
              <a:tr h="243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0" dirty="0">
                          <a:solidFill>
                            <a:schemeClr val="tx1"/>
                          </a:solidFill>
                          <a:effectLst/>
                        </a:rPr>
                        <a:t>No attendance at public toilets</a:t>
                      </a:r>
                      <a:endParaRPr lang="en-IN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N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IN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077322"/>
                  </a:ext>
                </a:extLst>
              </a:tr>
              <a:tr h="243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Average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IN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52" marR="608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02130"/>
                  </a:ext>
                </a:extLst>
              </a:tr>
            </a:tbl>
          </a:graphicData>
        </a:graphic>
      </p:graphicFrame>
      <p:pic>
        <p:nvPicPr>
          <p:cNvPr id="5" name="Picture 4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1687" y="10188"/>
            <a:ext cx="1030313" cy="8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814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8</a:t>
            </a:fld>
            <a:endParaRPr lang="en-IN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2" y="603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kern="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Total number of Meetings, Attendance and Questions from March 2012 to December </a:t>
            </a:r>
            <a:r>
              <a:rPr lang="en-IN" sz="3200" b="1" kern="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2016</a:t>
            </a:r>
            <a:endParaRPr lang="en-IN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957289"/>
              </p:ext>
            </p:extLst>
          </p:nvPr>
        </p:nvGraphicFramePr>
        <p:xfrm>
          <a:off x="775138" y="1613843"/>
          <a:ext cx="10515600" cy="3229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03663">
                  <a:extLst>
                    <a:ext uri="{9D8B030D-6E8A-4147-A177-3AD203B41FA5}">
                      <a16:colId xmlns:a16="http://schemas.microsoft.com/office/drawing/2014/main" val="302567597"/>
                    </a:ext>
                  </a:extLst>
                </a:gridCol>
                <a:gridCol w="2145182">
                  <a:extLst>
                    <a:ext uri="{9D8B030D-6E8A-4147-A177-3AD203B41FA5}">
                      <a16:colId xmlns:a16="http://schemas.microsoft.com/office/drawing/2014/main" val="2761734284"/>
                    </a:ext>
                  </a:extLst>
                </a:gridCol>
                <a:gridCol w="2481682">
                  <a:extLst>
                    <a:ext uri="{9D8B030D-6E8A-4147-A177-3AD203B41FA5}">
                      <a16:colId xmlns:a16="http://schemas.microsoft.com/office/drawing/2014/main" val="2255065015"/>
                    </a:ext>
                  </a:extLst>
                </a:gridCol>
                <a:gridCol w="3285073">
                  <a:extLst>
                    <a:ext uri="{9D8B030D-6E8A-4147-A177-3AD203B41FA5}">
                      <a16:colId xmlns:a16="http://schemas.microsoft.com/office/drawing/2014/main" val="2155112437"/>
                    </a:ext>
                  </a:extLst>
                </a:gridCol>
              </a:tblGrid>
              <a:tr h="43798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Ward Committee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207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Year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Total Meeting 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Attend in (%)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Total Question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628771"/>
                  </a:ext>
                </a:extLst>
              </a:tr>
              <a:tr h="466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Mar'12 to Dec'12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209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82%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679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79271286"/>
                  </a:ext>
                </a:extLst>
              </a:tr>
              <a:tr h="479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Jan'13 to Dec'13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265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79%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989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4127703"/>
                  </a:ext>
                </a:extLst>
              </a:tr>
              <a:tr h="49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Jan'14 to Dec'14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298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71%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972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5058674"/>
                  </a:ext>
                </a:extLst>
              </a:tr>
              <a:tr h="490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Jan'15 to Dec'15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279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73%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1,098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1366274"/>
                  </a:ext>
                </a:extLst>
              </a:tr>
              <a:tr h="483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Jan'16 to Dec'16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279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72%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1,152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88547458"/>
                  </a:ext>
                </a:extLst>
              </a:tr>
            </a:tbl>
          </a:graphicData>
        </a:graphic>
      </p:graphicFrame>
      <p:pic>
        <p:nvPicPr>
          <p:cNvPr id="7" name="Picture 6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1687" y="10188"/>
            <a:ext cx="1030313" cy="8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403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1C2C-7BDA-4272-BE31-14302BC135C8}" type="slidenum">
              <a:rPr lang="en-IN" smtClean="0"/>
              <a:t>9</a:t>
            </a:fld>
            <a:endParaRPr lang="en-IN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2" y="603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/>
              <a:t>Number of questions asked by Councillors from March 2012 to December </a:t>
            </a:r>
            <a:r>
              <a:rPr lang="en-IN" sz="3200" b="1" dirty="0" smtClean="0"/>
              <a:t>2016 in Ward Committees</a:t>
            </a:r>
            <a:endParaRPr lang="en-IN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226560"/>
              </p:ext>
            </p:extLst>
          </p:nvPr>
        </p:nvGraphicFramePr>
        <p:xfrm>
          <a:off x="677788" y="1435049"/>
          <a:ext cx="10765220" cy="29546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9733">
                  <a:extLst>
                    <a:ext uri="{9D8B030D-6E8A-4147-A177-3AD203B41FA5}">
                      <a16:colId xmlns:a16="http://schemas.microsoft.com/office/drawing/2014/main" val="2006475774"/>
                    </a:ext>
                  </a:extLst>
                </a:gridCol>
                <a:gridCol w="1700054">
                  <a:extLst>
                    <a:ext uri="{9D8B030D-6E8A-4147-A177-3AD203B41FA5}">
                      <a16:colId xmlns:a16="http://schemas.microsoft.com/office/drawing/2014/main" val="2112433932"/>
                    </a:ext>
                  </a:extLst>
                </a:gridCol>
                <a:gridCol w="1657613">
                  <a:extLst>
                    <a:ext uri="{9D8B030D-6E8A-4147-A177-3AD203B41FA5}">
                      <a16:colId xmlns:a16="http://schemas.microsoft.com/office/drawing/2014/main" val="4290762380"/>
                    </a:ext>
                  </a:extLst>
                </a:gridCol>
                <a:gridCol w="1650124">
                  <a:extLst>
                    <a:ext uri="{9D8B030D-6E8A-4147-A177-3AD203B41FA5}">
                      <a16:colId xmlns:a16="http://schemas.microsoft.com/office/drawing/2014/main" val="268142622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8612134"/>
                    </a:ext>
                  </a:extLst>
                </a:gridCol>
                <a:gridCol w="1723696">
                  <a:extLst>
                    <a:ext uri="{9D8B030D-6E8A-4147-A177-3AD203B41FA5}">
                      <a16:colId xmlns:a16="http://schemas.microsoft.com/office/drawing/2014/main" val="2706725193"/>
                    </a:ext>
                  </a:extLst>
                </a:gridCol>
              </a:tblGrid>
              <a:tr h="5304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Category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No. of Members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956928"/>
                  </a:ext>
                </a:extLst>
              </a:tr>
              <a:tr h="4247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Mar'12 to Dec'12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Jan'13 to Dec'13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Jan'14 to Dec'14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Jan'15 to Dec'15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Jan'16 to Dec'16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95182"/>
                  </a:ext>
                </a:extLst>
              </a:tr>
              <a:tr h="445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Zero Question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45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26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27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24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0666326"/>
                  </a:ext>
                </a:extLst>
              </a:tr>
              <a:tr h="418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 to 5 Question asked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150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142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134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124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120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94535902"/>
                  </a:ext>
                </a:extLst>
              </a:tr>
              <a:tr h="451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6 to 10 Question asked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29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54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47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55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59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95104832"/>
                  </a:ext>
                </a:extLst>
              </a:tr>
              <a:tr h="388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Above 10 Question asked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12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24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56587936"/>
                  </a:ext>
                </a:extLst>
              </a:tr>
              <a:tr h="294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Total Members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227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227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227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227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227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61343855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1805" y="4438804"/>
            <a:ext cx="11240428" cy="2138977"/>
          </a:xfrm>
        </p:spPr>
        <p:txBody>
          <a:bodyPr anchor="ctr"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88 councilors (out of 227) i.e. 38% have asked </a:t>
            </a:r>
            <a:r>
              <a:rPr lang="en-US" sz="2400" b="1" dirty="0" err="1" smtClean="0"/>
              <a:t>upto</a:t>
            </a:r>
            <a:r>
              <a:rPr lang="en-US" sz="2400" b="1" dirty="0" smtClean="0"/>
              <a:t> five questions every year.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/>
              <a:t>2 councilors (Jyotsna Parmar and </a:t>
            </a:r>
            <a:r>
              <a:rPr lang="en-US" sz="2400" b="1" dirty="0" err="1" smtClean="0"/>
              <a:t>Ujjwala</a:t>
            </a:r>
            <a:r>
              <a:rPr lang="en-US" sz="2400" b="1" dirty="0" smtClean="0"/>
              <a:t> </a:t>
            </a:r>
            <a:r>
              <a:rPr lang="en-US" sz="2400" b="1" dirty="0" err="1"/>
              <a:t>Modak</a:t>
            </a:r>
            <a:r>
              <a:rPr lang="en-US" sz="2400" b="1" dirty="0"/>
              <a:t>) did not ask a single question in the ward committee. </a:t>
            </a:r>
            <a:r>
              <a:rPr lang="en-US" sz="2400" b="1" dirty="0" err="1" smtClean="0"/>
              <a:t>Ujjwala</a:t>
            </a:r>
            <a:r>
              <a:rPr lang="en-US" sz="2400" b="1" dirty="0" smtClean="0"/>
              <a:t> </a:t>
            </a:r>
            <a:r>
              <a:rPr lang="en-US" sz="2400" b="1" dirty="0" err="1"/>
              <a:t>Modak</a:t>
            </a:r>
            <a:r>
              <a:rPr lang="en-US" sz="2400" b="1" dirty="0"/>
              <a:t> was re-elected.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15 of the 88 got re-elected in March 2017. </a:t>
            </a:r>
            <a:r>
              <a:rPr lang="en-US" sz="2400" b="1" dirty="0"/>
              <a:t>(Anil </a:t>
            </a:r>
            <a:r>
              <a:rPr lang="en-US" sz="2400" b="1" dirty="0" smtClean="0"/>
              <a:t>Patankar</a:t>
            </a:r>
            <a:r>
              <a:rPr lang="en-US" sz="2400" b="1" dirty="0"/>
              <a:t>, </a:t>
            </a:r>
            <a:r>
              <a:rPr lang="en-US" sz="2400" b="1" dirty="0" smtClean="0"/>
              <a:t>Bina Doshi</a:t>
            </a:r>
            <a:r>
              <a:rPr lang="en-US" sz="2400" b="1" dirty="0"/>
              <a:t>, </a:t>
            </a:r>
            <a:r>
              <a:rPr lang="en-US" sz="2400" b="1" dirty="0" err="1"/>
              <a:t>Changez</a:t>
            </a:r>
            <a:r>
              <a:rPr lang="en-US" sz="2400" b="1" dirty="0"/>
              <a:t> </a:t>
            </a:r>
            <a:r>
              <a:rPr lang="en-US" sz="2400" b="1" dirty="0" err="1" smtClean="0"/>
              <a:t>Multani</a:t>
            </a:r>
            <a:r>
              <a:rPr lang="en-US" sz="2400" b="1" dirty="0"/>
              <a:t>, </a:t>
            </a:r>
            <a:r>
              <a:rPr lang="en-US" sz="2400" b="1" dirty="0" err="1"/>
              <a:t>Dilshad</a:t>
            </a:r>
            <a:r>
              <a:rPr lang="en-US" sz="2400" b="1" dirty="0"/>
              <a:t> </a:t>
            </a:r>
            <a:r>
              <a:rPr lang="en-US" sz="2400" b="1" dirty="0" err="1" smtClean="0"/>
              <a:t>Azmi</a:t>
            </a:r>
            <a:r>
              <a:rPr lang="en-US" sz="2400" b="1" dirty="0" smtClean="0"/>
              <a:t>, Geeta Gawli</a:t>
            </a:r>
            <a:r>
              <a:rPr lang="en-US" sz="2400" b="1" dirty="0"/>
              <a:t>, </a:t>
            </a:r>
            <a:r>
              <a:rPr lang="en-US" sz="2400" b="1" dirty="0" err="1"/>
              <a:t>Jyotshna</a:t>
            </a:r>
            <a:r>
              <a:rPr lang="en-US" sz="2400" b="1" dirty="0"/>
              <a:t> Mehta, </a:t>
            </a:r>
            <a:r>
              <a:rPr lang="en-US" sz="2400" b="1" dirty="0" err="1"/>
              <a:t>Kesarben</a:t>
            </a:r>
            <a:r>
              <a:rPr lang="en-US" sz="2400" b="1" dirty="0"/>
              <a:t> Patel, </a:t>
            </a:r>
            <a:r>
              <a:rPr lang="en-US" sz="2400" b="1" dirty="0" err="1"/>
              <a:t>Makarand</a:t>
            </a:r>
            <a:r>
              <a:rPr lang="en-US" sz="2400" b="1" dirty="0"/>
              <a:t> </a:t>
            </a:r>
            <a:r>
              <a:rPr lang="en-US" sz="2400" b="1" dirty="0" err="1" smtClean="0"/>
              <a:t>Narvekar</a:t>
            </a:r>
            <a:r>
              <a:rPr lang="en-US" sz="2400" b="1" dirty="0"/>
              <a:t>, Manoj Kotak, Pravin Shah, Ramesh </a:t>
            </a:r>
            <a:r>
              <a:rPr lang="en-US" sz="2400" b="1" dirty="0" err="1" smtClean="0"/>
              <a:t>Korgaonkar</a:t>
            </a:r>
            <a:r>
              <a:rPr lang="en-US" sz="2400" b="1" dirty="0"/>
              <a:t>, </a:t>
            </a:r>
            <a:r>
              <a:rPr lang="en-US" sz="2400" b="1" dirty="0" err="1"/>
              <a:t>Ramnarayan</a:t>
            </a:r>
            <a:r>
              <a:rPr lang="en-US" sz="2400" b="1" dirty="0"/>
              <a:t> </a:t>
            </a:r>
            <a:r>
              <a:rPr lang="en-US" sz="2400" b="1" dirty="0" err="1" smtClean="0"/>
              <a:t>Barot</a:t>
            </a:r>
            <a:r>
              <a:rPr lang="en-US" sz="2400" b="1" dirty="0"/>
              <a:t>, </a:t>
            </a:r>
            <a:r>
              <a:rPr lang="en-US" sz="2400" b="1" dirty="0" err="1"/>
              <a:t>Sangita</a:t>
            </a:r>
            <a:r>
              <a:rPr lang="en-US" sz="2400" b="1" dirty="0"/>
              <a:t> </a:t>
            </a:r>
            <a:r>
              <a:rPr lang="en-US" sz="2400" b="1" dirty="0" err="1" smtClean="0"/>
              <a:t>Handore</a:t>
            </a:r>
            <a:r>
              <a:rPr lang="en-US" sz="2400" b="1" dirty="0"/>
              <a:t>, Shradha </a:t>
            </a:r>
            <a:r>
              <a:rPr lang="en-US" sz="2400" b="1" dirty="0" smtClean="0"/>
              <a:t>Jadhav</a:t>
            </a:r>
            <a:r>
              <a:rPr lang="en-US" sz="2400" b="1" dirty="0"/>
              <a:t>, </a:t>
            </a:r>
            <a:r>
              <a:rPr lang="en-US" sz="2400" b="1" dirty="0" err="1"/>
              <a:t>Ujjwala</a:t>
            </a:r>
            <a:r>
              <a:rPr lang="en-US" sz="2400" b="1" dirty="0"/>
              <a:t> </a:t>
            </a:r>
            <a:r>
              <a:rPr lang="en-US" sz="2400" b="1" dirty="0" err="1" smtClean="0"/>
              <a:t>Modak</a:t>
            </a:r>
            <a:r>
              <a:rPr lang="en-US" sz="2400" b="1" dirty="0" smtClean="0"/>
              <a:t>)</a:t>
            </a:r>
          </a:p>
        </p:txBody>
      </p:sp>
      <p:pic>
        <p:nvPicPr>
          <p:cNvPr id="6" name="Picture 5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1687" y="10188"/>
            <a:ext cx="1030313" cy="8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6283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3180</TotalTime>
  <Words>1234</Words>
  <Application>Microsoft Office PowerPoint</Application>
  <PresentationFormat>Widescreen</PresentationFormat>
  <Paragraphs>551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  Report on Civic Issues Registered by Citizens and Deliberations done by Municipal Councillors in Mumbai (March 2012 to December 2016)   April 2017 </vt:lpstr>
      <vt:lpstr>Tracking of Promises</vt:lpstr>
      <vt:lpstr>Civic Complaints by Citizens in Mumbai during calendar years 2012 to 2016</vt:lpstr>
      <vt:lpstr>Civic Complaints after adjusting for Potholes from Voice of Citizen App</vt:lpstr>
      <vt:lpstr>PowerPoint Presentation</vt:lpstr>
      <vt:lpstr>Category-wise of Complaints escalated in the year 2016</vt:lpstr>
      <vt:lpstr>Analysis of complaints attended (closed) in comparison with days mentioned in MCGM’s Citizen Charter</vt:lpstr>
      <vt:lpstr>Total number of Meetings, Attendance and Questions from March 2012 to December 2016</vt:lpstr>
      <vt:lpstr>Number of questions asked by Councillors from March 2012 to December 2016 in Ward Committees</vt:lpstr>
      <vt:lpstr>Issues raised by councillors in ward committee (March 2012 to Dec 2016)</vt:lpstr>
      <vt:lpstr>Devices used for raising questions (Jan to Dec 2016)</vt:lpstr>
      <vt:lpstr>Comparison of the average days taken to answer Point of Order questions in the Ward Committees from 2012 to 2016</vt:lpstr>
      <vt:lpstr>What Needs to be done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Working of Ward Committees in the City of Mumbai and Civic Problems Registered by Citizens (January 2012 to December 2014)</dc:title>
  <dc:creator>swati</dc:creator>
  <cp:lastModifiedBy>Swapneel</cp:lastModifiedBy>
  <cp:revision>248</cp:revision>
  <cp:lastPrinted>2017-04-11T05:10:36Z</cp:lastPrinted>
  <dcterms:created xsi:type="dcterms:W3CDTF">2016-04-16T06:42:44Z</dcterms:created>
  <dcterms:modified xsi:type="dcterms:W3CDTF">2017-04-12T06:40:23Z</dcterms:modified>
</cp:coreProperties>
</file>